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58"/>
  </p:notesMasterIdLst>
  <p:handoutMasterIdLst>
    <p:handoutMasterId r:id="rId59"/>
  </p:handoutMasterIdLst>
  <p:sldIdLst>
    <p:sldId id="462" r:id="rId2"/>
    <p:sldId id="524" r:id="rId3"/>
    <p:sldId id="581" r:id="rId4"/>
    <p:sldId id="525" r:id="rId5"/>
    <p:sldId id="582" r:id="rId6"/>
    <p:sldId id="584" r:id="rId7"/>
    <p:sldId id="583" r:id="rId8"/>
    <p:sldId id="527" r:id="rId9"/>
    <p:sldId id="528" r:id="rId10"/>
    <p:sldId id="529" r:id="rId11"/>
    <p:sldId id="573" r:id="rId12"/>
    <p:sldId id="530" r:id="rId13"/>
    <p:sldId id="531" r:id="rId14"/>
    <p:sldId id="532" r:id="rId15"/>
    <p:sldId id="533" r:id="rId16"/>
    <p:sldId id="534" r:id="rId17"/>
    <p:sldId id="535" r:id="rId18"/>
    <p:sldId id="569" r:id="rId19"/>
    <p:sldId id="537" r:id="rId20"/>
    <p:sldId id="538" r:id="rId21"/>
    <p:sldId id="540" r:id="rId22"/>
    <p:sldId id="539" r:id="rId23"/>
    <p:sldId id="541" r:id="rId24"/>
    <p:sldId id="574" r:id="rId25"/>
    <p:sldId id="567" r:id="rId26"/>
    <p:sldId id="542" r:id="rId27"/>
    <p:sldId id="544" r:id="rId28"/>
    <p:sldId id="543" r:id="rId29"/>
    <p:sldId id="575" r:id="rId30"/>
    <p:sldId id="576" r:id="rId31"/>
    <p:sldId id="577" r:id="rId32"/>
    <p:sldId id="578" r:id="rId33"/>
    <p:sldId id="579" r:id="rId34"/>
    <p:sldId id="570" r:id="rId35"/>
    <p:sldId id="545" r:id="rId36"/>
    <p:sldId id="551" r:id="rId37"/>
    <p:sldId id="546" r:id="rId38"/>
    <p:sldId id="547" r:id="rId39"/>
    <p:sldId id="548" r:id="rId40"/>
    <p:sldId id="549" r:id="rId41"/>
    <p:sldId id="550" r:id="rId42"/>
    <p:sldId id="552" r:id="rId43"/>
    <p:sldId id="553" r:id="rId44"/>
    <p:sldId id="554" r:id="rId45"/>
    <p:sldId id="555" r:id="rId46"/>
    <p:sldId id="556" r:id="rId47"/>
    <p:sldId id="557" r:id="rId48"/>
    <p:sldId id="568" r:id="rId49"/>
    <p:sldId id="571" r:id="rId50"/>
    <p:sldId id="560" r:id="rId51"/>
    <p:sldId id="562" r:id="rId52"/>
    <p:sldId id="563" r:id="rId53"/>
    <p:sldId id="564" r:id="rId54"/>
    <p:sldId id="585" r:id="rId55"/>
    <p:sldId id="565" r:id="rId56"/>
    <p:sldId id="572" r:id="rId5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4660" autoAdjust="0"/>
  </p:normalViewPr>
  <p:slideViewPr>
    <p:cSldViewPr>
      <p:cViewPr varScale="1">
        <p:scale>
          <a:sx n="74" d="100"/>
          <a:sy n="74" d="100"/>
        </p:scale>
        <p:origin x="-132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A3D36E1-9C57-413E-B1F3-5433F74ED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41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62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962" y="0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2183" y="4561226"/>
            <a:ext cx="5850835" cy="43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62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962" y="9119173"/>
            <a:ext cx="3170583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>
                <a:latin typeface="Arial" charset="0"/>
              </a:defRPr>
            </a:lvl1pPr>
          </a:lstStyle>
          <a:p>
            <a:pPr>
              <a:defRPr/>
            </a:pPr>
            <a:fld id="{802E2DF2-CBA9-49EE-B9AA-2F289E27E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15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646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842" indent="-285708" defTabSz="966646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2833" indent="-228567" defTabSz="966646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99966" indent="-228567" defTabSz="966646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099" indent="-228567" defTabSz="966646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232" indent="-228567" algn="ctr" defTabSz="96664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365" indent="-228567" algn="ctr" defTabSz="96664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8497" indent="-228567" algn="ctr" defTabSz="96664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5630" indent="-228567" algn="ctr" defTabSz="96664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73FB8E-6BB6-4FEB-B877-08198C678705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2140D-9528-4ED4-A82F-EF7EDA50C79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030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7DBCA-2B79-43F7-9797-CAAF6B8C473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46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E5119-6225-45FF-9F3D-D8F899930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062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A0469-135E-44E4-B034-CCCB299DE2C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889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FE1C4-7C59-4D58-AF78-ECFCBE7F0FA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783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2BB0A-671D-4342-B572-96CCFAE1C2F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32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E9F9E-0A3F-4029-ABCE-C3311E91743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717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3E543-5DB2-4331-AE33-5FFD575E22A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837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9D36E-2065-4715-8C88-C627278886C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98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6D328-97A1-4717-9647-997BEE6D67E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585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>
              <a:defRPr/>
            </a:pPr>
            <a:fld id="{54B0FA0B-B884-49CC-8E3C-BF31B3ADFD5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onte_Carlo_algorithm" TargetMode="External"/><Relationship Id="rId2" Type="http://schemas.openxmlformats.org/officeDocument/2006/relationships/hyperlink" Target="http://en.wikipedia.org/wiki/Las_Vegas_algorithm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9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microsoft.com/office/2007/relationships/hdphoto" Target="../media/hdphoto12.wdp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microsoft.com/office/2007/relationships/hdphoto" Target="../media/hdphoto15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1143000"/>
            <a:ext cx="7623175" cy="1358900"/>
          </a:xfrm>
        </p:spPr>
        <p:txBody>
          <a:bodyPr/>
          <a:lstStyle/>
          <a:p>
            <a:pPr algn="ctr" eaLnBrk="1" hangingPunct="1"/>
            <a:r>
              <a:rPr lang="en-US" sz="5000" smtClean="0"/>
              <a:t>Lecture </a:t>
            </a:r>
            <a:r>
              <a:rPr lang="en-US" sz="5000" smtClean="0"/>
              <a:t>12a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b="1" dirty="0"/>
              <a:t>R</a:t>
            </a:r>
            <a:r>
              <a:rPr lang="en-US" sz="5000" b="1" dirty="0" smtClean="0"/>
              <a:t>andomized Algorithms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/>
            </a:r>
            <a:br>
              <a:rPr lang="en-US" sz="5000" dirty="0" smtClean="0"/>
            </a:br>
            <a:endParaRPr lang="en-US" sz="5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Characterization of randomized algorithms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30725"/>
          </a:xfrm>
        </p:spPr>
        <p:txBody>
          <a:bodyPr/>
          <a:lstStyle/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Often the time or space efficiency is better than any known deterministic algorithm </a:t>
            </a:r>
          </a:p>
          <a:p>
            <a:pPr lvl="1"/>
            <a:r>
              <a:rPr lang="en-US" dirty="0" smtClean="0"/>
              <a:t>Often a deterministic algorithm with a bad worst case can be converted into a randomized algorithm with good expected efficiency with high probability on every </a:t>
            </a:r>
            <a:r>
              <a:rPr lang="en-US" dirty="0"/>
              <a:t>input</a:t>
            </a:r>
            <a:r>
              <a:rPr lang="en-US" sz="1800" dirty="0" smtClean="0"/>
              <a:t> (see quicksort)</a:t>
            </a:r>
            <a:endParaRPr lang="en-US" dirty="0" smtClean="0"/>
          </a:p>
          <a:p>
            <a:pPr lvl="1"/>
            <a:r>
              <a:rPr lang="en-US" dirty="0" smtClean="0"/>
              <a:t>Often the randomized algorithms are very simple to comprehend and implement</a:t>
            </a:r>
          </a:p>
          <a:p>
            <a:r>
              <a:rPr lang="en-US" dirty="0" smtClean="0"/>
              <a:t>Of course, not always using a randomized algorithm is a good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pdf</a:t>
            </a:r>
            <a:r>
              <a:rPr lang="en-US" dirty="0" smtClean="0"/>
              <a:t> of Weiss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case running time for deterministic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deterministic algorithms we use </a:t>
            </a:r>
            <a:r>
              <a:rPr lang="en-US" i="1" dirty="0" smtClean="0"/>
              <a:t>average-case running time</a:t>
            </a:r>
            <a:r>
              <a:rPr lang="en-US" dirty="0" smtClean="0"/>
              <a:t>, usually assuming a uniform distribution of all inputs.</a:t>
            </a:r>
          </a:p>
          <a:p>
            <a:pPr lvl="1"/>
            <a:r>
              <a:rPr lang="en-US" dirty="0" smtClean="0"/>
              <a:t>If the input distribution is not uniform the result will be misleading</a:t>
            </a:r>
          </a:p>
          <a:p>
            <a:pPr lvl="1"/>
            <a:r>
              <a:rPr lang="en-US" dirty="0" smtClean="0"/>
              <a:t>Example: an array has been sorted, a few new elements have been added and we need to sort the array again. It is actually almost sorted (and will lead to an almost worst-case running time in quicksort). The input distribution is not uniform.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running time for randomized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30725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smtClean="0"/>
              <a:t>randomized (Las Vegas) algorithms, for the same instance I, the running time may be different.</a:t>
            </a:r>
          </a:p>
          <a:p>
            <a:r>
              <a:rPr lang="en-US" dirty="0" smtClean="0"/>
              <a:t>We use </a:t>
            </a:r>
            <a:r>
              <a:rPr lang="en-US" i="1" dirty="0" smtClean="0">
                <a:solidFill>
                  <a:srgbClr val="CC0000"/>
                </a:solidFill>
              </a:rPr>
              <a:t>expected running time </a:t>
            </a:r>
            <a:r>
              <a:rPr lang="en-US" i="1" dirty="0" smtClean="0"/>
              <a:t>on a fixed instance</a:t>
            </a:r>
            <a:r>
              <a:rPr lang="en-US" dirty="0" smtClean="0"/>
              <a:t> I. This is the mean time to solve the instance I over and over (average over all possible random numbers for this particular instance).</a:t>
            </a:r>
          </a:p>
          <a:p>
            <a:r>
              <a:rPr lang="en-US" dirty="0" smtClean="0"/>
              <a:t>We talk about  </a:t>
            </a:r>
            <a:r>
              <a:rPr lang="en-US" sz="1100" dirty="0" smtClean="0"/>
              <a:t>[?]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verage case expected time</a:t>
            </a:r>
          </a:p>
          <a:p>
            <a:pPr lvl="1"/>
            <a:r>
              <a:rPr lang="en-US" dirty="0" smtClean="0"/>
              <a:t>Worst case expected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An array of </a:t>
            </a:r>
            <a:r>
              <a:rPr lang="en-US" i="1" dirty="0"/>
              <a:t>n</a:t>
            </a:r>
            <a:r>
              <a:rPr lang="en-US" dirty="0"/>
              <a:t>≥2 </a:t>
            </a:r>
            <a:r>
              <a:rPr lang="en-US" dirty="0" smtClean="0"/>
              <a:t>elements (even n), </a:t>
            </a:r>
            <a:r>
              <a:rPr lang="en-US" dirty="0"/>
              <a:t>in which half are ‘</a:t>
            </a:r>
            <a:r>
              <a:rPr lang="en-US" i="1" dirty="0"/>
              <a:t>a</a:t>
            </a:r>
            <a:r>
              <a:rPr lang="en-US" dirty="0"/>
              <a:t>’s and the other half are ‘</a:t>
            </a:r>
            <a:r>
              <a:rPr lang="en-US" i="1" dirty="0"/>
              <a:t>b</a:t>
            </a:r>
            <a:r>
              <a:rPr lang="en-US" dirty="0"/>
              <a:t>’s.</a:t>
            </a:r>
          </a:p>
          <a:p>
            <a:r>
              <a:rPr lang="en-US" b="1" dirty="0"/>
              <a:t>Output</a:t>
            </a:r>
            <a:r>
              <a:rPr lang="en-US" dirty="0"/>
              <a:t>: Find </a:t>
            </a:r>
            <a:r>
              <a:rPr lang="en-US" dirty="0" smtClean="0"/>
              <a:t>the index of an </a:t>
            </a:r>
            <a:r>
              <a:rPr lang="en-US" dirty="0"/>
              <a:t>‘</a:t>
            </a:r>
            <a:r>
              <a:rPr lang="en-US" i="1" dirty="0"/>
              <a:t>a</a:t>
            </a:r>
            <a:r>
              <a:rPr lang="en-US" dirty="0"/>
              <a:t>’ in the array.</a:t>
            </a:r>
          </a:p>
          <a:p>
            <a:r>
              <a:rPr lang="en-US" dirty="0"/>
              <a:t>We give two versions of the algorithm, one </a:t>
            </a:r>
            <a:r>
              <a:rPr lang="en-US" dirty="0">
                <a:hlinkClick r:id="rId2" action="ppaction://hlinkfile" tooltip="Las Vegas algorithm"/>
              </a:rPr>
              <a:t>Las Vegas algorithm</a:t>
            </a:r>
            <a:r>
              <a:rPr lang="en-US" dirty="0"/>
              <a:t> and one </a:t>
            </a:r>
            <a:r>
              <a:rPr lang="en-US" dirty="0">
                <a:hlinkClick r:id="rId3" action="ppaction://hlinkfile" tooltip="Monte Carlo algorithm"/>
              </a:rPr>
              <a:t>Monte Carlo algorithm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8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Vegas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algorithm succeeds with probability 1.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running time is </a:t>
            </a:r>
            <a:r>
              <a:rPr lang="en-US" dirty="0" smtClean="0"/>
              <a:t>random.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18896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" y="2935069"/>
            <a:ext cx="4648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return index of the element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76400" y="2590800"/>
            <a:ext cx="220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90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96" y="4343400"/>
            <a:ext cx="3048000" cy="119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39825"/>
          </a:xfrm>
        </p:spPr>
        <p:txBody>
          <a:bodyPr/>
          <a:lstStyle/>
          <a:p>
            <a:r>
              <a:rPr lang="en-US" dirty="0" smtClean="0"/>
              <a:t>Analysis of expected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30725"/>
          </a:xfrm>
        </p:spPr>
        <p:txBody>
          <a:bodyPr/>
          <a:lstStyle/>
          <a:p>
            <a:r>
              <a:rPr lang="en-US" dirty="0" smtClean="0"/>
              <a:t>Worst case:  ∞</a:t>
            </a:r>
          </a:p>
          <a:p>
            <a:r>
              <a:rPr lang="en-US" dirty="0" smtClean="0"/>
              <a:t>Average case: 2         [</a:t>
            </a:r>
            <a:r>
              <a:rPr lang="en-US" dirty="0" smtClean="0">
                <a:sym typeface="Symbol"/>
              </a:rPr>
              <a:t>(1)]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5617112"/>
            <a:ext cx="5835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average in 2 steps we’ll find an “a”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3" b="23594"/>
          <a:stretch/>
        </p:blipFill>
        <p:spPr bwMode="auto">
          <a:xfrm>
            <a:off x="1219200" y="2215166"/>
            <a:ext cx="4921071" cy="74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3886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654935" y="3546333"/>
            <a:ext cx="2182357" cy="949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296214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[ a        </a:t>
            </a:r>
            <a:r>
              <a:rPr lang="en-US" dirty="0" err="1" smtClean="0"/>
              <a:t>ba</a:t>
            </a:r>
            <a:r>
              <a:rPr lang="en-US" dirty="0" smtClean="0"/>
              <a:t>               </a:t>
            </a:r>
            <a:r>
              <a:rPr lang="en-US" dirty="0" err="1" smtClean="0"/>
              <a:t>bba</a:t>
            </a:r>
            <a:r>
              <a:rPr lang="en-US" dirty="0" smtClean="0"/>
              <a:t>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4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expected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case: 2         [</a:t>
            </a:r>
            <a:r>
              <a:rPr lang="en-US" dirty="0" smtClean="0">
                <a:sym typeface="Symbol"/>
              </a:rPr>
              <a:t>(1)]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3" b="23594"/>
          <a:stretch/>
        </p:blipFill>
        <p:spPr bwMode="auto">
          <a:xfrm>
            <a:off x="914399" y="2209800"/>
            <a:ext cx="4921071" cy="74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399" y="3962400"/>
            <a:ext cx="777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0.5 + 0.5 + 0.375 + 0.25 + 0.15625 + 0.09375 + 0.0546875 + … =</a:t>
            </a:r>
          </a:p>
          <a:p>
            <a:endParaRPr lang="en-US" dirty="0"/>
          </a:p>
          <a:p>
            <a:r>
              <a:rPr lang="en-US" dirty="0" smtClean="0"/>
              <a:t>     1.9296875 +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3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Las </a:t>
            </a:r>
            <a:r>
              <a:rPr lang="en-US" dirty="0"/>
              <a:t>Vegas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algorithm succeeds with probability 1.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running time is </a:t>
            </a:r>
            <a:r>
              <a:rPr lang="en-US" dirty="0" smtClean="0"/>
              <a:t>random.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18896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" y="2935069"/>
            <a:ext cx="4648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return index of the element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76400" y="2590800"/>
            <a:ext cx="220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60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01" y="4876800"/>
            <a:ext cx="270602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3072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an ‘</a:t>
            </a:r>
            <a:r>
              <a:rPr lang="en-US" sz="2400" i="1" dirty="0"/>
              <a:t>a</a:t>
            </a:r>
            <a:r>
              <a:rPr lang="en-US" sz="2400" dirty="0"/>
              <a:t>’ is found, the algorithm succeeds, else the algorithm fails. </a:t>
            </a:r>
            <a:endParaRPr lang="en-US" sz="2400" dirty="0" smtClean="0"/>
          </a:p>
          <a:p>
            <a:r>
              <a:rPr lang="en-US" sz="2400" dirty="0" smtClean="0"/>
              <a:t>After </a:t>
            </a:r>
            <a:r>
              <a:rPr lang="en-US" sz="2400" i="1" dirty="0"/>
              <a:t>k</a:t>
            </a:r>
            <a:r>
              <a:rPr lang="en-US" sz="2400" dirty="0"/>
              <a:t> iterations, the probability of finding an ‘</a:t>
            </a:r>
            <a:r>
              <a:rPr lang="en-US" sz="2400" i="1" dirty="0"/>
              <a:t>a</a:t>
            </a:r>
            <a:r>
              <a:rPr lang="en-US" sz="2400" dirty="0"/>
              <a:t>’ </a:t>
            </a:r>
            <a:r>
              <a:rPr lang="en-US" sz="2400" dirty="0" smtClean="0"/>
              <a:t>is                             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rgbClr val="CC0000"/>
                </a:solidFill>
              </a:rPr>
              <a:t>and can be done as near 1 as we wont by increasing k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This algorithm does not guarantee success, but the run time is fixed. The selection is executed </a:t>
            </a:r>
            <a:r>
              <a:rPr lang="en-US" sz="2400" dirty="0" smtClean="0"/>
              <a:t>not more than </a:t>
            </a:r>
            <a:r>
              <a:rPr lang="en-US" sz="2400" i="1" dirty="0" smtClean="0"/>
              <a:t>k</a:t>
            </a:r>
            <a:r>
              <a:rPr lang="en-US" sz="2400" dirty="0" smtClean="0"/>
              <a:t> </a:t>
            </a:r>
            <a:r>
              <a:rPr lang="en-US" sz="2400" dirty="0"/>
              <a:t>times, therefore the runtime is </a:t>
            </a:r>
            <a:r>
              <a:rPr lang="en-US" sz="2400" dirty="0" smtClean="0"/>
              <a:t>O(k).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95"/>
          <a:stretch/>
        </p:blipFill>
        <p:spPr bwMode="auto">
          <a:xfrm>
            <a:off x="457200" y="953037"/>
            <a:ext cx="7848600" cy="235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2895600"/>
            <a:ext cx="4648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return index of the element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49646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bbbbbbbb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6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Dealing with Hard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30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In order to deal practically with hard computational problems, </a:t>
            </a:r>
            <a:r>
              <a:rPr lang="en-US" sz="2800" dirty="0" smtClean="0"/>
              <a:t>one </a:t>
            </a:r>
            <a:r>
              <a:rPr lang="en-US" sz="2800" dirty="0"/>
              <a:t>must often accept </a:t>
            </a:r>
            <a:r>
              <a:rPr lang="en-US" sz="2800" i="1" dirty="0"/>
              <a:t>weakening of the requirement to guarantee computing the correct result</a:t>
            </a:r>
            <a:r>
              <a:rPr lang="en-US" sz="2800" dirty="0"/>
              <a:t>. This can be done in different ways: </a:t>
            </a:r>
          </a:p>
          <a:p>
            <a:pPr lvl="0"/>
            <a:r>
              <a:rPr lang="en-US" sz="2800" dirty="0"/>
              <a:t>Accept a “reasonable” solution which is not exactly correct or, for optimization problems, is slightly suboptimal. The result of this approach is the so called </a:t>
            </a:r>
            <a:r>
              <a:rPr lang="en-US" sz="2800" dirty="0">
                <a:solidFill>
                  <a:srgbClr val="FF0000"/>
                </a:solidFill>
              </a:rPr>
              <a:t>approximate algorithms</a:t>
            </a:r>
            <a:r>
              <a:rPr lang="en-US" sz="2800" dirty="0"/>
              <a:t>.</a:t>
            </a:r>
          </a:p>
          <a:p>
            <a:pPr lvl="0"/>
            <a:r>
              <a:rPr lang="en-US" sz="2800" dirty="0"/>
              <a:t>Accept that the probability for finding a correct, or optimal solution may be slightly less than 1 – </a:t>
            </a:r>
            <a:r>
              <a:rPr lang="en-US" sz="2800" b="1" dirty="0">
                <a:solidFill>
                  <a:srgbClr val="FF0000"/>
                </a:solidFill>
              </a:rPr>
              <a:t>randomized algorithms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dirty="0" smtClean="0">
                <a:effectLst/>
              </a:rPr>
              <a:t>Recall: </a:t>
            </a:r>
            <a:r>
              <a:rPr lang="en-US" dirty="0" err="1" smtClean="0">
                <a:effectLst/>
              </a:rPr>
              <a:t>QuickSort</a:t>
            </a:r>
            <a:r>
              <a:rPr lang="en-US" dirty="0" smtClean="0">
                <a:effectLst/>
              </a:rPr>
              <a:t> Algorithm</a:t>
            </a:r>
            <a:endParaRPr lang="tr-TR" dirty="0" smtClean="0">
              <a:effectLst/>
            </a:endParaRP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8635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4869160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A[0],….A[s-1], A[s], A[s+1], …, A[n-1]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</a:t>
            </a:r>
            <a:r>
              <a:rPr lang="en-US" dirty="0" smtClean="0"/>
              <a:t>ll are &lt;=A[s]	        </a:t>
            </a:r>
            <a:r>
              <a:rPr lang="en-US" dirty="0"/>
              <a:t>all are </a:t>
            </a:r>
            <a:r>
              <a:rPr lang="en-US" dirty="0" smtClean="0"/>
              <a:t>&gt;=</a:t>
            </a:r>
            <a:r>
              <a:rPr lang="en-US" dirty="0"/>
              <a:t>A[s]</a:t>
            </a:r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2017660" y="4759205"/>
            <a:ext cx="407948" cy="1347937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 rot="16200000">
            <a:off x="4200659" y="4578292"/>
            <a:ext cx="407948" cy="170634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4557" y="3886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Originally the pivot is at position </a:t>
            </a:r>
            <a:r>
              <a:rPr lang="en-US" i="1" dirty="0" smtClean="0">
                <a:solidFill>
                  <a:srgbClr val="00B050"/>
                </a:solidFill>
              </a:rPr>
              <a:t>low</a:t>
            </a:r>
            <a:r>
              <a:rPr lang="en-US" dirty="0" smtClean="0">
                <a:solidFill>
                  <a:srgbClr val="00B050"/>
                </a:solidFill>
              </a:rPr>
              <a:t>, after partitioning is swapped with the element in position 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algorithm – another presentation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 t="4066" r="1681"/>
          <a:stretch/>
        </p:blipFill>
        <p:spPr bwMode="auto">
          <a:xfrm rot="21395519">
            <a:off x="398476" y="1537617"/>
            <a:ext cx="8260521" cy="374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24800" y="38100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s in previous page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3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simple </a:t>
            </a:r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average </a:t>
            </a:r>
            <a:r>
              <a:rPr lang="en-US" dirty="0" smtClean="0">
                <a:sym typeface="Symbol"/>
              </a:rPr>
              <a:t>(</a:t>
            </a:r>
            <a:r>
              <a:rPr lang="en-US" dirty="0" err="1" smtClean="0">
                <a:sym typeface="Symbol"/>
              </a:rPr>
              <a:t>nlogn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smtClean="0">
                <a:sym typeface="Symbol"/>
              </a:rPr>
              <a:t>However,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in the worst case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(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n</a:t>
            </a:r>
            <a:r>
              <a:rPr lang="en-US" baseline="30000" dirty="0" smtClean="0">
                <a:solidFill>
                  <a:srgbClr val="FF0000"/>
                </a:solidFill>
                <a:sym typeface="Symbol"/>
              </a:rPr>
              <a:t>2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)</a:t>
            </a:r>
            <a:endParaRPr lang="en-US" dirty="0">
              <a:solidFill>
                <a:srgbClr val="FF0000"/>
              </a:solidFill>
              <a:sym typeface="Symbol"/>
            </a:endParaRPr>
          </a:p>
          <a:p>
            <a:pPr marL="0" indent="0">
              <a:buNone/>
            </a:pPr>
            <a:r>
              <a:rPr lang="en-US" dirty="0" smtClean="0"/>
              <a:t>Comparisons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"/>
          <a:stretch/>
        </p:blipFill>
        <p:spPr bwMode="auto">
          <a:xfrm>
            <a:off x="685800" y="3429000"/>
            <a:ext cx="780137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0292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need to improve the case when the array is almost sorted (this happens pretty often in practice)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3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Preprocessing – </a:t>
            </a:r>
            <a:r>
              <a:rPr lang="en-US" dirty="0"/>
              <a:t>randomly permute </a:t>
            </a:r>
            <a:r>
              <a:rPr lang="en-US" dirty="0" smtClean="0"/>
              <a:t>the elements to be sorted: </a:t>
            </a:r>
            <a:r>
              <a:rPr lang="en-US" dirty="0" smtClean="0">
                <a:sym typeface="Symbol"/>
              </a:rPr>
              <a:t></a:t>
            </a:r>
            <a:r>
              <a:rPr lang="en-US" dirty="0">
                <a:sym typeface="Symbol"/>
              </a:rPr>
              <a:t>(</a:t>
            </a:r>
            <a:r>
              <a:rPr lang="en-US" dirty="0" smtClean="0">
                <a:sym typeface="Symbol"/>
              </a:rPr>
              <a:t>n) for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  <a:sym typeface="Symbol"/>
              </a:rPr>
              <a:t>Choose pivot randomly </a:t>
            </a:r>
          </a:p>
          <a:p>
            <a:pPr marL="841375" lvl="1" indent="-514350"/>
            <a:r>
              <a:rPr lang="en-US" dirty="0" smtClean="0">
                <a:sym typeface="Symbol"/>
              </a:rPr>
              <a:t>using function random(</a:t>
            </a:r>
            <a:r>
              <a:rPr lang="en-US" dirty="0" err="1" smtClean="0">
                <a:sym typeface="Symbol"/>
              </a:rPr>
              <a:t>low,high</a:t>
            </a:r>
            <a:r>
              <a:rPr lang="en-US" dirty="0" smtClean="0">
                <a:sym typeface="Symbol"/>
              </a:rPr>
              <a:t>) which returns a number between low and high randomly (with equal probability 1/(high-low+1)</a:t>
            </a:r>
            <a:endParaRPr lang="en-US" dirty="0">
              <a:sym typeface="Symbo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5715000"/>
            <a:ext cx="4419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B050"/>
                </a:solidFill>
              </a:rPr>
              <a:t>Weiss Java, </a:t>
            </a:r>
            <a:r>
              <a:rPr lang="en-US" sz="1400" dirty="0" err="1" smtClean="0">
                <a:solidFill>
                  <a:srgbClr val="00B050"/>
                </a:solidFill>
              </a:rPr>
              <a:t>Alsuwaiyel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7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" t="4211" r="31912" b="9269"/>
          <a:stretch/>
        </p:blipFill>
        <p:spPr bwMode="auto">
          <a:xfrm>
            <a:off x="228599" y="1066800"/>
            <a:ext cx="860829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862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Same algorithm – another presentation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 t="4066" r="1681"/>
          <a:stretch/>
        </p:blipFill>
        <p:spPr bwMode="auto">
          <a:xfrm rot="21395519">
            <a:off x="398476" y="1804175"/>
            <a:ext cx="8260521" cy="374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79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</a:t>
            </a:r>
            <a:r>
              <a:rPr lang="en-US" dirty="0" err="1" smtClean="0"/>
              <a:t>QuickSort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56452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181600" y="3886200"/>
            <a:ext cx="0" cy="4572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7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Recall: Analysis of Quicksort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5344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Best case: split in the middle </a:t>
            </a:r>
            <a:r>
              <a:rPr lang="en-US" dirty="0" smtClean="0">
                <a:cs typeface="Times New Roman" pitchFamily="18" charset="0"/>
              </a:rPr>
              <a:t>— </a:t>
            </a:r>
            <a:r>
              <a:rPr lang="el-GR" dirty="0" smtClean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 smtClean="0">
                <a:cs typeface="Times New Roman" pitchFamily="18" charset="0"/>
              </a:rPr>
              <a:t>(</a:t>
            </a:r>
            <a:r>
              <a:rPr lang="en-US" i="1" dirty="0" smtClean="0">
                <a:cs typeface="Times New Roman" pitchFamily="18" charset="0"/>
              </a:rPr>
              <a:t>n </a:t>
            </a:r>
            <a:r>
              <a:rPr lang="en-US" dirty="0" smtClean="0">
                <a:cs typeface="Times New Roman" pitchFamily="18" charset="0"/>
              </a:rPr>
              <a:t>log </a:t>
            </a:r>
            <a:r>
              <a:rPr lang="en-US" i="1" dirty="0" smtClean="0">
                <a:cs typeface="Times New Roman" pitchFamily="18" charset="0"/>
              </a:rPr>
              <a:t>n</a:t>
            </a:r>
            <a:r>
              <a:rPr lang="en-US" dirty="0" smtClean="0">
                <a:cs typeface="Times New Roman" pitchFamily="18" charset="0"/>
              </a:rPr>
              <a:t>) </a:t>
            </a:r>
          </a:p>
          <a:p>
            <a:pPr>
              <a:defRPr/>
            </a:pPr>
            <a:r>
              <a:rPr lang="en-US" dirty="0" smtClean="0">
                <a:cs typeface="Times New Roman" pitchFamily="18" charset="0"/>
              </a:rPr>
              <a:t>Worst case: sorted array! — </a:t>
            </a:r>
            <a:r>
              <a:rPr lang="el-GR" dirty="0" smtClean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 smtClean="0">
                <a:cs typeface="Times New Roman" pitchFamily="18" charset="0"/>
              </a:rPr>
              <a:t>(</a:t>
            </a:r>
            <a:r>
              <a:rPr lang="en-US" i="1" dirty="0" smtClean="0">
                <a:cs typeface="Times New Roman" pitchFamily="18" charset="0"/>
              </a:rPr>
              <a:t>n</a:t>
            </a:r>
            <a:r>
              <a:rPr lang="en-US" i="1" baseline="30000" dirty="0" smtClean="0">
                <a:cs typeface="Times New Roman" pitchFamily="18" charset="0"/>
              </a:rPr>
              <a:t>2</a:t>
            </a:r>
            <a:r>
              <a:rPr lang="en-US" dirty="0" smtClean="0">
                <a:cs typeface="Times New Roman" pitchFamily="18" charset="0"/>
              </a:rPr>
              <a:t>)   bad!</a:t>
            </a:r>
          </a:p>
          <a:p>
            <a:pPr>
              <a:defRPr/>
            </a:pPr>
            <a:r>
              <a:rPr lang="en-US" dirty="0" smtClean="0"/>
              <a:t>Average case: random arrays </a:t>
            </a:r>
            <a:r>
              <a:rPr lang="en-US" dirty="0" smtClean="0">
                <a:cs typeface="Times New Roman" pitchFamily="18" charset="0"/>
              </a:rPr>
              <a:t>—</a:t>
            </a:r>
            <a:r>
              <a:rPr lang="en-US" dirty="0" smtClean="0"/>
              <a:t> </a:t>
            </a:r>
            <a:r>
              <a:rPr lang="el-GR" dirty="0" smtClean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 smtClean="0">
                <a:cs typeface="Times New Roman" pitchFamily="18" charset="0"/>
              </a:rPr>
              <a:t>(</a:t>
            </a:r>
            <a:r>
              <a:rPr lang="en-US" i="1" dirty="0" smtClean="0">
                <a:cs typeface="Times New Roman" pitchFamily="18" charset="0"/>
              </a:rPr>
              <a:t>n </a:t>
            </a:r>
            <a:r>
              <a:rPr lang="en-US" dirty="0" smtClean="0">
                <a:cs typeface="Times New Roman" pitchFamily="18" charset="0"/>
              </a:rPr>
              <a:t>log </a:t>
            </a:r>
            <a:r>
              <a:rPr lang="en-US" i="1" dirty="0" smtClean="0">
                <a:cs typeface="Times New Roman" pitchFamily="18" charset="0"/>
              </a:rPr>
              <a:t>n</a:t>
            </a:r>
            <a:r>
              <a:rPr lang="en-US" dirty="0" smtClean="0">
                <a:cs typeface="Times New Roman" pitchFamily="18" charset="0"/>
              </a:rPr>
              <a:t>); </a:t>
            </a:r>
            <a:r>
              <a:rPr lang="en-US" dirty="0" smtClean="0">
                <a:cs typeface="Times New Roman" pitchFamily="18" charset="0"/>
                <a:sym typeface="Symbol" pitchFamily="18" charset="2"/>
              </a:rPr>
              <a:t>1.4nlog</a:t>
            </a:r>
            <a:r>
              <a:rPr lang="en-US" baseline="-25000" dirty="0" smtClean="0">
                <a:cs typeface="Times New Roman" pitchFamily="18" charset="0"/>
                <a:sym typeface="Symbol" pitchFamily="18" charset="2"/>
              </a:rPr>
              <a:t>2</a:t>
            </a:r>
            <a:r>
              <a:rPr lang="en-US" dirty="0" smtClean="0">
                <a:cs typeface="Times New Roman" pitchFamily="18" charset="0"/>
                <a:sym typeface="Symbol" pitchFamily="18" charset="2"/>
              </a:rPr>
              <a:t>n</a:t>
            </a:r>
          </a:p>
          <a:p>
            <a:pPr>
              <a:defRPr/>
            </a:pPr>
            <a:endParaRPr lang="en-US" dirty="0">
              <a:cs typeface="Times New Roman" pitchFamily="18" charset="0"/>
              <a:sym typeface="Symbol" pitchFamily="18" charset="2"/>
            </a:endParaRPr>
          </a:p>
          <a:p>
            <a:pPr>
              <a:defRPr/>
            </a:pPr>
            <a:endParaRPr lang="en-US" dirty="0" smtClean="0">
              <a:cs typeface="Times New Roman" pitchFamily="18" charset="0"/>
              <a:sym typeface="Symbol" pitchFamily="18" charset="2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randomized Quicksort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Worst case: still </a:t>
            </a:r>
            <a:r>
              <a:rPr lang="en-US" dirty="0">
                <a:sym typeface="Symbol"/>
              </a:rPr>
              <a:t>(n</a:t>
            </a:r>
            <a:r>
              <a:rPr lang="en-US" baseline="30000" dirty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However, this is not attributed to the input; if it does happen then it is because of the unlucky random pivots chosen by the random number generator, which is very unlikely </a:t>
            </a:r>
          </a:p>
          <a:p>
            <a:r>
              <a:rPr lang="en-US" dirty="0" smtClean="0">
                <a:sym typeface="Symbol"/>
              </a:rPr>
              <a:t>Average expected time = average case for simple </a:t>
            </a:r>
            <a:r>
              <a:rPr lang="en-US" dirty="0" err="1" smtClean="0">
                <a:sym typeface="Symbol"/>
              </a:rPr>
              <a:t>QuickSort</a:t>
            </a:r>
            <a:r>
              <a:rPr lang="en-US" dirty="0" smtClean="0">
                <a:sym typeface="Symbol"/>
              </a:rPr>
              <a:t>: </a:t>
            </a:r>
            <a:r>
              <a:rPr lang="en-US" dirty="0" smtClean="0"/>
              <a:t> </a:t>
            </a:r>
            <a:r>
              <a:rPr lang="en-US" dirty="0">
                <a:sym typeface="Symbol"/>
              </a:rPr>
              <a:t>(</a:t>
            </a:r>
            <a:r>
              <a:rPr lang="en-US" dirty="0" err="1">
                <a:sym typeface="Symbol"/>
              </a:rPr>
              <a:t>nlogn</a:t>
            </a:r>
            <a:r>
              <a:rPr lang="en-US" dirty="0">
                <a:sym typeface="Symbol"/>
              </a:rPr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41020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Times New Roman" pitchFamily="18" charset="0"/>
                <a:sym typeface="Symbol" pitchFamily="18" charset="2"/>
              </a:rPr>
              <a:t>The cases do not depend on the input now but rather on chance! </a:t>
            </a:r>
            <a:r>
              <a:rPr lang="en-US" sz="2000" dirty="0">
                <a:cs typeface="Times New Roman" pitchFamily="18" charset="0"/>
                <a:sym typeface="Symbol" pitchFamily="18" charset="2"/>
              </a:rPr>
              <a:t>We do not need to assume that all permutations of the input elements are equally likely.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447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QuickSelect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30725"/>
          </a:xfrm>
        </p:spPr>
        <p:txBody>
          <a:bodyPr/>
          <a:lstStyle/>
          <a:p>
            <a:r>
              <a:rPr lang="en-US" dirty="0" smtClean="0"/>
              <a:t>Find the </a:t>
            </a:r>
            <a:r>
              <a:rPr lang="en-US" i="1" dirty="0" err="1" smtClean="0"/>
              <a:t>k</a:t>
            </a:r>
            <a:r>
              <a:rPr lang="en-US" dirty="0" err="1" smtClean="0"/>
              <a:t>th</a:t>
            </a:r>
            <a:r>
              <a:rPr lang="en-US" dirty="0" smtClean="0"/>
              <a:t> smallest element in an array of n items.</a:t>
            </a:r>
          </a:p>
          <a:p>
            <a:pPr marL="0" indent="0">
              <a:buNone/>
            </a:pPr>
            <a:r>
              <a:rPr lang="en-US" dirty="0" smtClean="0"/>
              <a:t>			- If sort first: </a:t>
            </a:r>
            <a:r>
              <a:rPr lang="en-US" dirty="0" smtClean="0">
                <a:sym typeface="Symbol"/>
              </a:rPr>
              <a:t>(</a:t>
            </a:r>
            <a:r>
              <a:rPr lang="en-US" dirty="0" err="1" smtClean="0">
                <a:sym typeface="Symbol"/>
              </a:rPr>
              <a:t>nlogn</a:t>
            </a:r>
            <a:r>
              <a:rPr lang="en-US" dirty="0" smtClean="0">
                <a:sym typeface="Symbol"/>
              </a:rPr>
              <a:t>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46274"/>
            <a:ext cx="8201868" cy="306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05450"/>
            <a:ext cx="7913062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28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Algorithms</a:t>
            </a:r>
            <a:br>
              <a:rPr lang="en-US" dirty="0"/>
            </a:br>
            <a:r>
              <a:rPr lang="en-US" sz="3600" dirty="0" smtClean="0"/>
              <a:t>(especially when dealing with hard problems)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6" y="1676400"/>
            <a:ext cx="7455794" cy="436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70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from </a:t>
            </a:r>
            <a:r>
              <a:rPr lang="en-US" dirty="0" err="1" smtClean="0"/>
              <a:t>QuickSort</a:t>
            </a:r>
            <a:r>
              <a:rPr lang="en-US" dirty="0" smtClean="0"/>
              <a:t> – only one recursive call in </a:t>
            </a:r>
            <a:r>
              <a:rPr lang="en-US" dirty="0" err="1" smtClean="0"/>
              <a:t>QuickSelect</a:t>
            </a:r>
            <a:r>
              <a:rPr lang="en-US" dirty="0" smtClean="0"/>
              <a:t> compared to two in </a:t>
            </a:r>
            <a:r>
              <a:rPr lang="en-US" dirty="0" err="1" smtClean="0"/>
              <a:t>QuickSort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Worst case – still </a:t>
            </a:r>
            <a:r>
              <a:rPr lang="en-US" dirty="0">
                <a:sym typeface="Symbol"/>
              </a:rPr>
              <a:t>(n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Average case -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(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n)  </a:t>
            </a:r>
            <a:r>
              <a:rPr lang="en-US" dirty="0" smtClean="0">
                <a:sym typeface="Symbol"/>
              </a:rPr>
              <a:t>instead of </a:t>
            </a:r>
            <a:r>
              <a:rPr lang="en-US" dirty="0">
                <a:sym typeface="Symbol"/>
              </a:rPr>
              <a:t>(</a:t>
            </a:r>
            <a:r>
              <a:rPr lang="en-US" dirty="0" err="1" smtClean="0">
                <a:sym typeface="Symbol"/>
              </a:rPr>
              <a:t>nlogn</a:t>
            </a:r>
            <a:r>
              <a:rPr lang="en-US" dirty="0" smtClean="0">
                <a:sym typeface="Symbol"/>
              </a:rPr>
              <a:t>)</a:t>
            </a:r>
            <a:endParaRPr lang="en-US" dirty="0">
              <a:sym typeface="Symbol"/>
            </a:endParaRPr>
          </a:p>
          <a:p>
            <a:pPr marL="0" indent="0">
              <a:buNone/>
            </a:pPr>
            <a:endParaRPr lang="en-US" dirty="0"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3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</a:t>
            </a:r>
            <a:r>
              <a:rPr lang="en-US" dirty="0" err="1" smtClean="0"/>
              <a:t>QuickSelect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13164"/>
            <a:ext cx="8077200" cy="498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05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</a:t>
            </a:r>
            <a:r>
              <a:rPr lang="en-US" dirty="0" err="1" smtClean="0"/>
              <a:t>QuickSelect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Theorem </a:t>
            </a:r>
            <a:r>
              <a:rPr lang="en-US" sz="2000" dirty="0" smtClean="0"/>
              <a:t>[</a:t>
            </a:r>
            <a:r>
              <a:rPr lang="en-US" sz="2000" dirty="0" err="1" smtClean="0"/>
              <a:t>Alsuwaiyel</a:t>
            </a:r>
            <a:r>
              <a:rPr lang="en-US" sz="2000" dirty="0" smtClean="0"/>
              <a:t>]</a:t>
            </a:r>
          </a:p>
          <a:p>
            <a:pPr marL="0" indent="0">
              <a:buNone/>
            </a:pPr>
            <a:r>
              <a:rPr lang="en-US" sz="2800" dirty="0" smtClean="0"/>
              <a:t>The expected number of element comparisons on input of size n is less than 4n. The expected running time is </a:t>
            </a:r>
            <a:r>
              <a:rPr lang="en-US" sz="2800" dirty="0">
                <a:sym typeface="Symbol"/>
              </a:rPr>
              <a:t>(n)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89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QuickSelect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30725"/>
          </a:xfrm>
        </p:spPr>
        <p:txBody>
          <a:bodyPr/>
          <a:lstStyle/>
          <a:p>
            <a:r>
              <a:rPr lang="en-US" sz="2800" dirty="0" smtClean="0"/>
              <a:t>Other randomized algorithms</a:t>
            </a:r>
          </a:p>
          <a:p>
            <a:pPr marL="0" indent="0">
              <a:buNone/>
            </a:pPr>
            <a:r>
              <a:rPr lang="en-US" sz="1400" dirty="0" smtClean="0"/>
              <a:t>[</a:t>
            </a:r>
            <a:r>
              <a:rPr lang="en-US" sz="1400" dirty="0" err="1" smtClean="0"/>
              <a:t>Alsuwaiyel</a:t>
            </a:r>
            <a:r>
              <a:rPr lang="en-US" sz="1400" dirty="0" smtClean="0"/>
              <a:t>, Lee, Kleinberg, Moore]</a:t>
            </a:r>
            <a:endParaRPr lang="en-US" sz="2400" dirty="0" smtClean="0"/>
          </a:p>
          <a:p>
            <a:pPr lvl="1"/>
            <a:r>
              <a:rPr lang="en-US" sz="1800" dirty="0" smtClean="0"/>
              <a:t>Testing string equality</a:t>
            </a:r>
          </a:p>
          <a:p>
            <a:pPr lvl="1"/>
            <a:r>
              <a:rPr lang="en-US" sz="1800" dirty="0" smtClean="0"/>
              <a:t>Pattern matching</a:t>
            </a:r>
          </a:p>
          <a:p>
            <a:pPr lvl="1"/>
            <a:r>
              <a:rPr lang="en-US" sz="1800" dirty="0" smtClean="0"/>
              <a:t>Random sampling</a:t>
            </a:r>
          </a:p>
          <a:p>
            <a:pPr lvl="1"/>
            <a:r>
              <a:rPr lang="en-US" sz="1800" dirty="0" err="1" smtClean="0"/>
              <a:t>Primality</a:t>
            </a:r>
            <a:r>
              <a:rPr lang="en-US" sz="1800" dirty="0" smtClean="0"/>
              <a:t> testing</a:t>
            </a:r>
          </a:p>
          <a:p>
            <a:pPr lvl="1"/>
            <a:r>
              <a:rPr lang="en-US" sz="1800" dirty="0" smtClean="0"/>
              <a:t>Closest pair</a:t>
            </a:r>
          </a:p>
          <a:p>
            <a:pPr lvl="1"/>
            <a:r>
              <a:rPr lang="en-US" sz="1800" dirty="0" smtClean="0"/>
              <a:t>Interactive proofs</a:t>
            </a:r>
          </a:p>
          <a:p>
            <a:pPr lvl="1"/>
            <a:r>
              <a:rPr lang="en-US" sz="1800" dirty="0" smtClean="0"/>
              <a:t>Minimum spanning tree (linear time)</a:t>
            </a:r>
          </a:p>
          <a:p>
            <a:pPr lvl="1"/>
            <a:r>
              <a:rPr lang="en-US" sz="1800" dirty="0" smtClean="0"/>
              <a:t>Contention resolution</a:t>
            </a:r>
          </a:p>
          <a:p>
            <a:pPr lvl="1"/>
            <a:r>
              <a:rPr lang="en-US" sz="1800" dirty="0" smtClean="0"/>
              <a:t>Global minimum cut</a:t>
            </a:r>
          </a:p>
          <a:p>
            <a:pPr lvl="1"/>
            <a:r>
              <a:rPr lang="en-US" sz="1800" dirty="0" smtClean="0"/>
              <a:t>MAX 3-Sat</a:t>
            </a:r>
          </a:p>
          <a:p>
            <a:pPr lvl="1"/>
            <a:r>
              <a:rPr lang="en-US" sz="1800" dirty="0" smtClean="0"/>
              <a:t>Hashing (dictionaries)</a:t>
            </a:r>
          </a:p>
          <a:p>
            <a:pPr lvl="1"/>
            <a:r>
              <a:rPr lang="en-US" sz="1800" dirty="0" smtClean="0"/>
              <a:t>Load balancing</a:t>
            </a:r>
          </a:p>
          <a:p>
            <a:pPr lvl="1"/>
            <a:r>
              <a:rPr lang="en-US" sz="1800" dirty="0" smtClean="0"/>
              <a:t>Packet routing</a:t>
            </a:r>
          </a:p>
          <a:p>
            <a:pPr lvl="1"/>
            <a:r>
              <a:rPr lang="en-US" sz="1800" dirty="0" smtClean="0"/>
              <a:t>Randomized Turing Machine</a:t>
            </a:r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217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channel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" y="1295400"/>
            <a:ext cx="901874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10200" y="5486400"/>
            <a:ext cx="361480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64008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Hromkovic</a:t>
            </a:r>
            <a:r>
              <a:rPr lang="en-US" sz="1400" dirty="0" smtClean="0"/>
              <a:t> – Algorithmic Adventures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09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59" b="15538"/>
          <a:stretch/>
        </p:blipFill>
        <p:spPr>
          <a:xfrm>
            <a:off x="609599" y="990600"/>
            <a:ext cx="7576167" cy="16077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91"/>
          <a:stretch/>
        </p:blipFill>
        <p:spPr>
          <a:xfrm>
            <a:off x="3733800" y="2438400"/>
            <a:ext cx="2393862" cy="2865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5334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 the two numbers equal?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34366" y="2800290"/>
            <a:ext cx="37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5729" y="4343400"/>
            <a:ext cx="37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5029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use a </a:t>
            </a:r>
            <a:r>
              <a:rPr lang="en-US" dirty="0" smtClean="0">
                <a:solidFill>
                  <a:srgbClr val="00B050"/>
                </a:solidFill>
              </a:rPr>
              <a:t>deterministic algorithm </a:t>
            </a:r>
            <a:r>
              <a:rPr lang="en-US" dirty="0" smtClean="0"/>
              <a:t>we need to send </a:t>
            </a:r>
            <a:r>
              <a:rPr lang="en-US" dirty="0" smtClean="0">
                <a:solidFill>
                  <a:srgbClr val="00B050"/>
                </a:solidFill>
              </a:rPr>
              <a:t>about n bits.</a:t>
            </a:r>
            <a:r>
              <a:rPr lang="en-US" dirty="0" smtClean="0"/>
              <a:t> This is not realistic for large n, for example n = 10</a:t>
            </a:r>
            <a:r>
              <a:rPr lang="en-US" baseline="30000" dirty="0" smtClean="0"/>
              <a:t>16</a:t>
            </a:r>
            <a:r>
              <a:rPr lang="en-US" dirty="0" smtClean="0"/>
              <a:t>. </a:t>
            </a:r>
          </a:p>
          <a:p>
            <a:r>
              <a:rPr lang="en-US" dirty="0" smtClean="0"/>
              <a:t>Heavy communication costs.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There is no chance that there will be no error in the communication!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47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93"/>
          <a:stretch/>
        </p:blipFill>
        <p:spPr>
          <a:xfrm>
            <a:off x="762000" y="1752599"/>
            <a:ext cx="7557752" cy="2590801"/>
          </a:xfrm>
        </p:spPr>
      </p:pic>
      <p:sp>
        <p:nvSpPr>
          <p:cNvPr id="2" name="TextBox 1"/>
          <p:cNvSpPr txBox="1"/>
          <p:nvPr/>
        </p:nvSpPr>
        <p:spPr>
          <a:xfrm>
            <a:off x="8001000" y="1992868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4" y="76046"/>
            <a:ext cx="5763296" cy="6569038"/>
          </a:xfrm>
        </p:spPr>
      </p:pic>
      <p:cxnSp>
        <p:nvCxnSpPr>
          <p:cNvPr id="3" name="Straight Connector 2"/>
          <p:cNvCxnSpPr/>
          <p:nvPr/>
        </p:nvCxnSpPr>
        <p:spPr>
          <a:xfrm>
            <a:off x="6324600" y="2209800"/>
            <a:ext cx="0" cy="6858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71800" y="336446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 = x mod 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5498068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 = y mod p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905000" y="2514600"/>
            <a:ext cx="38100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57800" y="4114800"/>
            <a:ext cx="0" cy="6858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10400" y="2819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Send p and 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3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6705600" cy="15809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91"/>
          <a:stretch/>
        </p:blipFill>
        <p:spPr>
          <a:xfrm>
            <a:off x="457200" y="1447800"/>
            <a:ext cx="6477000" cy="52746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95600" y="5334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19600" y="5334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05200" y="4572000"/>
            <a:ext cx="68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819090"/>
            <a:ext cx="1213834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x</a:t>
            </a:r>
          </a:p>
          <a:p>
            <a:pPr algn="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352800"/>
            <a:ext cx="0" cy="6858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9800" y="3680675"/>
            <a:ext cx="68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000" y="38100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90600" y="6629400"/>
            <a:ext cx="2057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2076" y="1153351"/>
            <a:ext cx="412124" cy="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62600" y="1452785"/>
            <a:ext cx="412124" cy="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89338" y="2209800"/>
            <a:ext cx="587062" cy="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Dealing </a:t>
            </a:r>
            <a:r>
              <a:rPr lang="en-US" dirty="0"/>
              <a:t>with Hard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leads us to two independent divisions of algorithms: </a:t>
            </a:r>
          </a:p>
          <a:p>
            <a:pPr lvl="0"/>
            <a:r>
              <a:rPr lang="en-US" b="1" dirty="0">
                <a:solidFill>
                  <a:srgbClr val="FF0000"/>
                </a:solidFill>
              </a:rPr>
              <a:t>Exact (precise) algorithms </a:t>
            </a:r>
            <a:r>
              <a:rPr lang="en-US" dirty="0"/>
              <a:t>vs. </a:t>
            </a:r>
            <a:r>
              <a:rPr lang="en-US" b="1" dirty="0">
                <a:solidFill>
                  <a:srgbClr val="FF0000"/>
                </a:solidFill>
              </a:rPr>
              <a:t>approximate algorithms</a:t>
            </a:r>
          </a:p>
          <a:p>
            <a:pPr lvl="0"/>
            <a:r>
              <a:rPr lang="en-US" b="1" dirty="0">
                <a:solidFill>
                  <a:srgbClr val="FF0000"/>
                </a:solidFill>
              </a:rPr>
              <a:t>Deterministic algorithms </a:t>
            </a:r>
            <a:r>
              <a:rPr lang="en-US" dirty="0"/>
              <a:t>vs. </a:t>
            </a:r>
            <a:r>
              <a:rPr lang="en-US" b="1" u="sng" dirty="0">
                <a:solidFill>
                  <a:srgbClr val="FF0000"/>
                </a:solidFill>
              </a:rPr>
              <a:t>randomized (</a:t>
            </a:r>
            <a:r>
              <a:rPr lang="en-US" b="1" u="sng" dirty="0" smtClean="0">
                <a:solidFill>
                  <a:srgbClr val="FF0000"/>
                </a:solidFill>
              </a:rPr>
              <a:t>stochastic, probabilistic) </a:t>
            </a:r>
            <a:r>
              <a:rPr lang="en-US" b="1" u="sng" dirty="0">
                <a:solidFill>
                  <a:srgbClr val="FF0000"/>
                </a:solidFill>
              </a:rPr>
              <a:t>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19" b="12764"/>
          <a:stretch/>
        </p:blipFill>
        <p:spPr>
          <a:xfrm>
            <a:off x="380999" y="609600"/>
            <a:ext cx="8445721" cy="4343400"/>
          </a:xfrm>
        </p:spPr>
      </p:pic>
      <p:cxnSp>
        <p:nvCxnSpPr>
          <p:cNvPr id="3" name="Straight Connector 2"/>
          <p:cNvCxnSpPr/>
          <p:nvPr/>
        </p:nvCxnSpPr>
        <p:spPr>
          <a:xfrm>
            <a:off x="4724400" y="1143000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90600" y="3962400"/>
            <a:ext cx="2362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5486400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R1 sends two numbers (p and s) &lt;= n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136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30725"/>
          </a:xfrm>
        </p:spPr>
        <p:txBody>
          <a:bodyPr/>
          <a:lstStyle/>
          <a:p>
            <a:r>
              <a:rPr lang="en-US" dirty="0" smtClean="0"/>
              <a:t>2 numbers are sent from R1 to R2: </a:t>
            </a:r>
            <a:r>
              <a:rPr lang="en-US" dirty="0" smtClean="0">
                <a:solidFill>
                  <a:srgbClr val="FF0000"/>
                </a:solidFill>
              </a:rPr>
              <a:t>p and s</a:t>
            </a:r>
          </a:p>
          <a:p>
            <a:r>
              <a:rPr lang="en-US" dirty="0" smtClean="0"/>
              <a:t>Both are &lt;= n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To represent numbers up to n</a:t>
            </a:r>
            <a:r>
              <a:rPr lang="en-US" baseline="30000" dirty="0" smtClean="0"/>
              <a:t>2</a:t>
            </a:r>
            <a:r>
              <a:rPr lang="en-US" dirty="0" smtClean="0"/>
              <a:t> we need m bits</a:t>
            </a:r>
          </a:p>
          <a:p>
            <a:pPr marL="0" indent="0">
              <a:buNone/>
            </a:pPr>
            <a:r>
              <a:rPr lang="en-US" dirty="0" smtClean="0"/>
              <a:t>          0 &lt;= n</a:t>
            </a:r>
            <a:r>
              <a:rPr lang="en-US" baseline="30000" dirty="0" smtClean="0"/>
              <a:t>2</a:t>
            </a:r>
            <a:r>
              <a:rPr lang="en-US" dirty="0" smtClean="0"/>
              <a:t>&lt;= 2</a:t>
            </a:r>
            <a:r>
              <a:rPr lang="en-US" baseline="30000" dirty="0" smtClean="0"/>
              <a:t>m </a:t>
            </a:r>
            <a:r>
              <a:rPr lang="en-US" dirty="0" smtClean="0"/>
              <a:t>-1,</a:t>
            </a:r>
          </a:p>
          <a:p>
            <a:pPr marL="0" indent="0">
              <a:buNone/>
            </a:pPr>
            <a:r>
              <a:rPr lang="en-US" baseline="30000" dirty="0"/>
              <a:t> </a:t>
            </a:r>
            <a:endParaRPr lang="en-US" baseline="30000" dirty="0" smtClean="0"/>
          </a:p>
          <a:p>
            <a:pPr marL="0" indent="0">
              <a:buNone/>
            </a:pPr>
            <a:r>
              <a:rPr lang="en-US" dirty="0"/>
              <a:t>       or </a:t>
            </a:r>
            <a:r>
              <a:rPr lang="en-US" dirty="0" smtClean="0"/>
              <a:t>2</a:t>
            </a:r>
            <a:r>
              <a:rPr lang="en-US" baseline="30000" dirty="0" smtClean="0"/>
              <a:t>m </a:t>
            </a:r>
            <a:r>
              <a:rPr lang="en-US" dirty="0" smtClean="0"/>
              <a:t>&gt; n</a:t>
            </a:r>
            <a:r>
              <a:rPr lang="en-US" baseline="30000" dirty="0" smtClean="0"/>
              <a:t>2</a:t>
            </a:r>
            <a:r>
              <a:rPr lang="en-US" dirty="0" smtClean="0"/>
              <a:t>,   </a:t>
            </a:r>
            <a:r>
              <a:rPr lang="en-US" dirty="0" smtClean="0">
                <a:solidFill>
                  <a:srgbClr val="FF0000"/>
                </a:solidFill>
              </a:rPr>
              <a:t>m =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log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(n</a:t>
            </a:r>
            <a:r>
              <a:rPr lang="en-US" baseline="30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)  =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2 log</a:t>
            </a:r>
            <a:r>
              <a:rPr lang="en-US" baseline="-25000" dirty="0" smtClean="0">
                <a:solidFill>
                  <a:srgbClr val="FF0000"/>
                </a:solidFill>
                <a:sym typeface="Symbol"/>
              </a:rPr>
              <a:t>2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(n)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 </a:t>
            </a:r>
            <a:endParaRPr lang="en-US" dirty="0" smtClean="0">
              <a:solidFill>
                <a:srgbClr val="FF0000"/>
              </a:solidFill>
              <a:sym typeface="Symbol"/>
            </a:endParaRPr>
          </a:p>
          <a:p>
            <a:r>
              <a:rPr lang="en-US" dirty="0" smtClean="0">
                <a:solidFill>
                  <a:srgbClr val="FF0000"/>
                </a:solidFill>
                <a:sym typeface="Symbol"/>
              </a:rPr>
              <a:t>To send p and s we need 4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log</a:t>
            </a:r>
            <a:r>
              <a:rPr lang="en-US" baseline="-25000" dirty="0">
                <a:solidFill>
                  <a:srgbClr val="FF0000"/>
                </a:solidFill>
                <a:sym typeface="Symbol"/>
              </a:rPr>
              <a:t>2</a:t>
            </a:r>
            <a:r>
              <a:rPr lang="en-US" dirty="0">
                <a:solidFill>
                  <a:srgbClr val="FF0000"/>
                </a:solidFill>
                <a:sym typeface="Symbol"/>
              </a:rPr>
              <a:t>(n)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 bits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4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 = 10</a:t>
            </a:r>
            <a:r>
              <a:rPr lang="en-US" baseline="30000" dirty="0" smtClean="0"/>
              <a:t>16</a:t>
            </a:r>
            <a:r>
              <a:rPr lang="en-US" dirty="0" smtClean="0"/>
              <a:t> ,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4 log</a:t>
            </a:r>
            <a:r>
              <a:rPr lang="en-US" baseline="-25000" dirty="0">
                <a:solidFill>
                  <a:srgbClr val="FF0000"/>
                </a:solidFill>
                <a:sym typeface="Symbol"/>
              </a:rPr>
              <a:t>2</a:t>
            </a:r>
            <a:r>
              <a:rPr lang="en-US" dirty="0">
                <a:solidFill>
                  <a:srgbClr val="FF0000"/>
                </a:solidFill>
                <a:sym typeface="Symbol"/>
              </a:rPr>
              <a:t>(n)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= 256 bits	!!!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  <a:sym typeface="Symbol"/>
            </a:endParaRP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(instead of </a:t>
            </a:r>
            <a:r>
              <a:rPr lang="en-US" dirty="0"/>
              <a:t>10</a:t>
            </a:r>
            <a:r>
              <a:rPr lang="en-US" baseline="30000" dirty="0"/>
              <a:t>16</a:t>
            </a:r>
            <a:r>
              <a:rPr lang="en-US" dirty="0"/>
              <a:t> </a:t>
            </a:r>
            <a:r>
              <a:rPr lang="en-US" dirty="0" smtClean="0"/>
              <a:t>for a deterministic algorithm)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dirty="0" smtClean="0"/>
              <a:t>Communication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48" t="72699" r="22597" b="6835"/>
          <a:stretch/>
        </p:blipFill>
        <p:spPr>
          <a:xfrm>
            <a:off x="1447800" y="914400"/>
            <a:ext cx="5562600" cy="2781299"/>
          </a:xfrm>
        </p:spPr>
      </p:pic>
      <p:sp>
        <p:nvSpPr>
          <p:cNvPr id="5" name="TextBox 4"/>
          <p:cNvSpPr txBox="1"/>
          <p:nvPr/>
        </p:nvSpPr>
        <p:spPr>
          <a:xfrm>
            <a:off x="844183" y="36576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5</a:t>
            </a:r>
            <a:r>
              <a:rPr lang="en-US" dirty="0" smtClean="0"/>
              <a:t> is a good prime for (01111, 10110)</a:t>
            </a:r>
          </a:p>
          <a:p>
            <a:r>
              <a:rPr lang="en-US" dirty="0">
                <a:solidFill>
                  <a:srgbClr val="FF6600"/>
                </a:solidFill>
              </a:rPr>
              <a:t>7 </a:t>
            </a:r>
            <a:r>
              <a:rPr lang="en-US" dirty="0" smtClean="0"/>
              <a:t>is a bad </a:t>
            </a:r>
            <a:r>
              <a:rPr lang="en-US" dirty="0"/>
              <a:t>prime for (01111, 10110)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6" r="4984" b="90831"/>
          <a:stretch/>
        </p:blipFill>
        <p:spPr>
          <a:xfrm>
            <a:off x="533400" y="4583017"/>
            <a:ext cx="8012966" cy="1094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0" y="2743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5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2819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0" y="1447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witnesses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0" y="318873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candidates </a:t>
            </a:r>
            <a:r>
              <a:rPr lang="en-US" dirty="0" smtClean="0">
                <a:solidFill>
                  <a:srgbClr val="00B050"/>
                </a:solidFill>
              </a:rPr>
              <a:t>for witnesses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363319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(5 is a witnesses for &lt;15,22&gt;)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3974068"/>
            <a:ext cx="389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(7 is not a witnesses </a:t>
            </a:r>
            <a:r>
              <a:rPr lang="en-US" dirty="0">
                <a:solidFill>
                  <a:srgbClr val="00B050"/>
                </a:solidFill>
              </a:rPr>
              <a:t>for &lt;15,22</a:t>
            </a:r>
            <a:r>
              <a:rPr lang="en-US" dirty="0" smtClean="0">
                <a:solidFill>
                  <a:srgbClr val="00B050"/>
                </a:solidFill>
              </a:rPr>
              <a:t>&gt;)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5677436"/>
            <a:ext cx="6400800" cy="64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For our example </a:t>
            </a:r>
            <a:r>
              <a:rPr lang="en-US" dirty="0" err="1" smtClean="0">
                <a:solidFill>
                  <a:schemeClr val="tx2"/>
                </a:solidFill>
              </a:rPr>
              <a:t>Error</a:t>
            </a:r>
            <a:r>
              <a:rPr lang="en-US" baseline="-25000" dirty="0" err="1" smtClean="0">
                <a:solidFill>
                  <a:schemeClr val="tx2"/>
                </a:solidFill>
              </a:rPr>
              <a:t>WITNESS</a:t>
            </a:r>
            <a:r>
              <a:rPr lang="en-US" dirty="0" smtClean="0">
                <a:solidFill>
                  <a:schemeClr val="tx2"/>
                </a:solidFill>
              </a:rPr>
              <a:t>(15,22) = 1/9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13190" r="17979" b="82273"/>
          <a:stretch/>
        </p:blipFill>
        <p:spPr>
          <a:xfrm>
            <a:off x="1219200" y="6350358"/>
            <a:ext cx="3915177" cy="4455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57800" y="6403847"/>
            <a:ext cx="373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Prim(n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) = 9. The only bad prime is 7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162703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Non- witnesses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primes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Theorem: For k &gt; 67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Prim(k) &gt;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n &gt;= 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Prim(n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&gt; 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76185"/>
              </p:ext>
            </p:extLst>
          </p:nvPr>
        </p:nvGraphicFramePr>
        <p:xfrm>
          <a:off x="3124200" y="2438400"/>
          <a:ext cx="990600" cy="108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3" imgW="380880" imgH="419040" progId="Equation.3">
                  <p:embed/>
                </p:oleObj>
              </mc:Choice>
              <mc:Fallback>
                <p:oleObj name="Equation" r:id="rId3" imgW="38088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0"/>
                        <a:ext cx="990600" cy="1089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422868"/>
              </p:ext>
            </p:extLst>
          </p:nvPr>
        </p:nvGraphicFramePr>
        <p:xfrm>
          <a:off x="3371850" y="4648200"/>
          <a:ext cx="2400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4648200"/>
                        <a:ext cx="2400300" cy="106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490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837"/>
            <a:ext cx="8229600" cy="4530725"/>
          </a:xfrm>
        </p:spPr>
        <p:txBody>
          <a:bodyPr/>
          <a:lstStyle/>
          <a:p>
            <a:r>
              <a:rPr lang="en-US" dirty="0" smtClean="0"/>
              <a:t>A prime p is bad for 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err="1" smtClean="0"/>
              <a:t>iff</a:t>
            </a:r>
            <a:r>
              <a:rPr lang="en-US" dirty="0" smtClean="0"/>
              <a:t> p divides </a:t>
            </a:r>
            <a:r>
              <a:rPr lang="en-US" dirty="0" err="1" smtClean="0"/>
              <a:t>Dif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Indeed, x = </a:t>
            </a:r>
            <a:r>
              <a:rPr lang="en-US" dirty="0" err="1" smtClean="0"/>
              <a:t>kp</a:t>
            </a:r>
            <a:r>
              <a:rPr lang="en-US" dirty="0" smtClean="0"/>
              <a:t> + 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y = </a:t>
            </a:r>
            <a:r>
              <a:rPr lang="en-US" dirty="0" err="1" smtClean="0"/>
              <a:t>lp</a:t>
            </a:r>
            <a:r>
              <a:rPr lang="en-US" dirty="0" smtClean="0"/>
              <a:t> + 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   x – y = (k-l)p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42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95" b="43090"/>
          <a:stretch/>
        </p:blipFill>
        <p:spPr>
          <a:xfrm>
            <a:off x="444739" y="381001"/>
            <a:ext cx="8678191" cy="2743199"/>
          </a:xfrm>
        </p:spPr>
      </p:pic>
      <p:sp>
        <p:nvSpPr>
          <p:cNvPr id="2" name="TextBox 1"/>
          <p:cNvSpPr txBox="1"/>
          <p:nvPr/>
        </p:nvSpPr>
        <p:spPr>
          <a:xfrm>
            <a:off x="5562600" y="18936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dirty="0" smtClean="0">
                <a:solidFill>
                  <a:schemeClr val="tx2"/>
                </a:solidFill>
              </a:rPr>
              <a:t> = 73, y = 43, n = 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3475672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bad primes are the primes that divide (x – y)</a:t>
            </a:r>
          </a:p>
          <a:p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73 – 43 = 30</a:t>
            </a:r>
          </a:p>
          <a:p>
            <a:endParaRPr lang="en-US" sz="2400" dirty="0"/>
          </a:p>
          <a:p>
            <a:r>
              <a:rPr lang="en-US" sz="2400" dirty="0" smtClean="0"/>
              <a:t>Bad primes are  2,  3, 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064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7" b="92722"/>
          <a:stretch/>
        </p:blipFill>
        <p:spPr>
          <a:xfrm>
            <a:off x="76200" y="1752600"/>
            <a:ext cx="8991600" cy="1143000"/>
          </a:xfrm>
        </p:spPr>
      </p:pic>
      <p:sp>
        <p:nvSpPr>
          <p:cNvPr id="5" name="TextBox 4"/>
          <p:cNvSpPr txBox="1"/>
          <p:nvPr/>
        </p:nvSpPr>
        <p:spPr>
          <a:xfrm>
            <a:off x="1676400" y="412471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How to reduce the error?  - below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57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our previous example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x – y = 15 – 22 = -7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Therefore, the only bad prime is 7.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Error = 1 /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6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 be proved that the number of bad primes for (</a:t>
            </a:r>
            <a:r>
              <a:rPr lang="en-US" dirty="0" err="1" smtClean="0"/>
              <a:t>x,y</a:t>
            </a:r>
            <a:r>
              <a:rPr lang="en-US" dirty="0" smtClean="0"/>
              <a:t>) is &lt;= (n –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7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r>
              <a:rPr lang="en-US" dirty="0" smtClean="0"/>
              <a:t>Recall: Randomized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1875"/>
            <a:ext cx="8229600" cy="4530725"/>
          </a:xfrm>
        </p:spPr>
        <p:txBody>
          <a:bodyPr/>
          <a:lstStyle/>
          <a:p>
            <a:r>
              <a:rPr lang="en-US" sz="2400" dirty="0"/>
              <a:t>In a randomized algorithm </a:t>
            </a:r>
            <a:r>
              <a:rPr lang="en-US" sz="2400" dirty="0" smtClean="0"/>
              <a:t>there </a:t>
            </a:r>
            <a:r>
              <a:rPr lang="en-US" sz="2400" dirty="0"/>
              <a:t>are steps in the algorithm where random choice of two transitions is possible (the probability for each choice is ½). For different executions of the algorithm possibly different choices will be randomly made. 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2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05"/>
          <a:stretch/>
        </p:blipFill>
        <p:spPr>
          <a:xfrm>
            <a:off x="685800" y="381000"/>
            <a:ext cx="7391400" cy="6138753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1752600"/>
            <a:ext cx="3657600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6400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This algorithm is good for large n; for small n use a deterministic algorithm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467967"/>
              </p:ext>
            </p:extLst>
          </p:nvPr>
        </p:nvGraphicFramePr>
        <p:xfrm>
          <a:off x="4876800" y="2362200"/>
          <a:ext cx="3009901" cy="720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5" imgW="1790700" imgH="431800" progId="Equation.3">
                  <p:embed/>
                </p:oleObj>
              </mc:Choice>
              <mc:Fallback>
                <p:oleObj name="Equation" r:id="rId5" imgW="1790700" imgH="431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362200"/>
                        <a:ext cx="3009901" cy="7204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33600" y="5867400"/>
            <a:ext cx="6019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19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Witnesses are randomly distributed among all candidates for witnesses – therefore a randomized algorithm is good (natural); no deterministic algorithm is natural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64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30725"/>
          </a:xfrm>
        </p:spPr>
        <p:txBody>
          <a:bodyPr/>
          <a:lstStyle/>
          <a:p>
            <a:r>
              <a:rPr lang="en-US" dirty="0" smtClean="0"/>
              <a:t>Run the algorithm t times!</a:t>
            </a:r>
          </a:p>
          <a:p>
            <a:r>
              <a:rPr lang="en-US" dirty="0" smtClean="0"/>
              <a:t>If for at least one of these runs the result is negative, the overall answer is negative</a:t>
            </a:r>
          </a:p>
          <a:p>
            <a:r>
              <a:rPr lang="en-US" dirty="0" smtClean="0"/>
              <a:t>If the error for one run is e, for t runs it will be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baseline="30000" dirty="0" smtClean="0">
                <a:solidFill>
                  <a:srgbClr val="FF0000"/>
                </a:solidFill>
              </a:rPr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4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6" b="4886"/>
          <a:stretch/>
        </p:blipFill>
        <p:spPr>
          <a:xfrm>
            <a:off x="1981200" y="1981200"/>
            <a:ext cx="5512158" cy="24029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8229600" cy="4530725"/>
          </a:xfrm>
        </p:spPr>
        <p:txBody>
          <a:bodyPr/>
          <a:lstStyle/>
          <a:p>
            <a:r>
              <a:rPr lang="en-US" dirty="0"/>
              <a:t>For our example, if we run </a:t>
            </a:r>
            <a:r>
              <a:rPr lang="en-US" dirty="0" smtClean="0"/>
              <a:t>WITNESS 10 times</a:t>
            </a:r>
          </a:p>
          <a:p>
            <a:r>
              <a:rPr lang="en-US" dirty="0" smtClean="0"/>
              <a:t>The probability for error becomes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3200" dirty="0"/>
              <a:t>We can make it as small as we want</a:t>
            </a:r>
            <a:r>
              <a:rPr lang="en-US" sz="3200" dirty="0" smtClean="0"/>
              <a:t>!</a:t>
            </a:r>
            <a:endParaRPr lang="en-US" sz="1100" dirty="0" smtClean="0"/>
          </a:p>
          <a:p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2184276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8229600" cy="4530725"/>
          </a:xfrm>
        </p:spPr>
        <p:txBody>
          <a:bodyPr/>
          <a:lstStyle/>
          <a:p>
            <a:endParaRPr lang="en-US" sz="800" dirty="0" smtClean="0"/>
          </a:p>
          <a:p>
            <a:r>
              <a:rPr lang="en-US" sz="3200" dirty="0" smtClean="0"/>
              <a:t>The communication complexity for 10 runs will be only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10*4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* </a:t>
            </a:r>
            <a:r>
              <a:rPr lang="en-US" dirty="0">
                <a:sym typeface="Symbol"/>
              </a:rPr>
              <a:t>log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(n) </a:t>
            </a:r>
            <a:r>
              <a:rPr lang="en-US" dirty="0" smtClean="0">
                <a:sym typeface="Symbol"/>
              </a:rPr>
              <a:t> =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40 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log</a:t>
            </a:r>
            <a:r>
              <a:rPr lang="en-US" baseline="-25000" dirty="0">
                <a:solidFill>
                  <a:srgbClr val="FF0000"/>
                </a:solidFill>
                <a:sym typeface="Symbol"/>
              </a:rPr>
              <a:t>2</a:t>
            </a:r>
            <a:r>
              <a:rPr lang="en-US" dirty="0">
                <a:solidFill>
                  <a:srgbClr val="FF0000"/>
                </a:solidFill>
                <a:sym typeface="Symbol"/>
              </a:rPr>
              <a:t>(n) 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7800" y="3733800"/>
            <a:ext cx="708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sym typeface="Symbol"/>
              </a:rPr>
              <a:t>To send p and s we need 4 log</a:t>
            </a:r>
            <a:r>
              <a:rPr lang="en-US" sz="2400" baseline="-25000" dirty="0">
                <a:solidFill>
                  <a:srgbClr val="00B050"/>
                </a:solidFill>
                <a:sym typeface="Symbol"/>
              </a:rPr>
              <a:t>2</a:t>
            </a:r>
            <a:r>
              <a:rPr lang="en-US" sz="2400" dirty="0">
                <a:solidFill>
                  <a:srgbClr val="00B050"/>
                </a:solidFill>
                <a:sym typeface="Symbol"/>
              </a:rPr>
              <a:t>(n) </a:t>
            </a:r>
            <a:r>
              <a:rPr lang="en-US" sz="2400" dirty="0" smtClean="0">
                <a:solidFill>
                  <a:srgbClr val="00B050"/>
                </a:solidFill>
                <a:sym typeface="Symbol"/>
              </a:rPr>
              <a:t> bits (p. 41)</a:t>
            </a:r>
            <a:endParaRPr lang="en-US" sz="24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2895600"/>
            <a:ext cx="198120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47800" y="2286000"/>
            <a:ext cx="838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59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4"/>
          <a:stretch/>
        </p:blipFill>
        <p:spPr>
          <a:xfrm>
            <a:off x="228600" y="1447800"/>
            <a:ext cx="8488172" cy="1752600"/>
          </a:xfrm>
        </p:spPr>
      </p:pic>
    </p:spTree>
    <p:extLst>
      <p:ext uri="{BB962C8B-B14F-4D97-AF65-F5344CB8AC3E}">
        <p14:creationId xmlns:p14="http://schemas.microsoft.com/office/powerpoint/2010/main" val="320293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093827" cy="44196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5410200" y="1676400"/>
            <a:ext cx="320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800" y="2057400"/>
            <a:ext cx="845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4800" y="2438400"/>
            <a:ext cx="289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70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r>
              <a:rPr lang="en-US" dirty="0" smtClean="0"/>
              <a:t>Recall: Randomized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4530725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dirty="0"/>
              <a:t>randomized algorithm that always (independently of the random choices) produces the correct output and only the complexity of the algorithm can be considered a random variable, is called a </a:t>
            </a:r>
            <a:r>
              <a:rPr lang="en-US" sz="2400" b="1" dirty="0"/>
              <a:t>Las Vegas algorithm</a:t>
            </a:r>
            <a:r>
              <a:rPr lang="en-US" sz="2400" dirty="0"/>
              <a:t>.  (That means that a Las Vegas algorithm is actually an exact, but not deterministic algorithm.)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general, however, the output for a given input may be considered as a random variable – such randomized algorithms are called </a:t>
            </a:r>
            <a:r>
              <a:rPr lang="en-US" sz="2400" b="1" dirty="0"/>
              <a:t>Monte Carlo algorithms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000" dirty="0" smtClean="0"/>
              <a:t>But we can make the probability of calculating a wrong result as small as we want</a:t>
            </a:r>
          </a:p>
          <a:p>
            <a:pPr lvl="1"/>
            <a:r>
              <a:rPr lang="en-US" sz="2000" dirty="0" smtClean="0"/>
              <a:t>The wrong results are sometimes called false positives / false negatives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Algorithms</a:t>
            </a:r>
            <a:br>
              <a:rPr lang="en-US" dirty="0"/>
            </a:br>
            <a:r>
              <a:rPr lang="en-US" sz="3600" dirty="0" smtClean="0"/>
              <a:t>(especially when dealing with hard problems)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6" y="1676400"/>
            <a:ext cx="7455794" cy="436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0" y="4964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</a:rPr>
              <a:t>Las Vegas</a:t>
            </a:r>
            <a:endParaRPr lang="en-US" dirty="0">
              <a:solidFill>
                <a:srgbClr val="3333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9800" y="4953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</a:rPr>
              <a:t>Monte Carlo</a:t>
            </a:r>
            <a:endParaRPr 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2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Incorrectness can be ignored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Monte Carlo algorithms, we demand that the possible incorrectness is something that can safely be ignored due to its low likelihood of occurrence.</a:t>
            </a:r>
          </a:p>
          <a:p>
            <a:pPr lvl="1"/>
            <a:r>
              <a:rPr lang="en-US" dirty="0" smtClean="0"/>
              <a:t>If there is a slow deterministic algorithm, hardware errors are possible, and the probability that the deterministic algorithm will be correctly executed might be less than the probability that a fast randomized algorithm will produce a correct result.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consequence of adding randomness may turn out to be surprising. Rather than producing unpredictable results, </a:t>
            </a:r>
            <a:r>
              <a:rPr lang="en-US" dirty="0" smtClean="0">
                <a:solidFill>
                  <a:srgbClr val="CC0000"/>
                </a:solidFill>
              </a:rPr>
              <a:t>the randomness introduced </a:t>
            </a:r>
            <a:r>
              <a:rPr lang="en-US" u="sng" dirty="0" smtClean="0">
                <a:solidFill>
                  <a:srgbClr val="CC0000"/>
                </a:solidFill>
              </a:rPr>
              <a:t>may</a:t>
            </a:r>
            <a:r>
              <a:rPr lang="en-US" dirty="0" smtClean="0">
                <a:solidFill>
                  <a:srgbClr val="CC0000"/>
                </a:solidFill>
              </a:rPr>
              <a:t> be extremely useful </a:t>
            </a:r>
            <a:r>
              <a:rPr lang="en-US" dirty="0" smtClean="0"/>
              <a:t>and capable of yielding fast solutions to problems that have only very inefficient (possibly intractable) deterministic algorithms.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8440</TotalTime>
  <Words>1807</Words>
  <Application>Microsoft Office PowerPoint</Application>
  <PresentationFormat>On-screen Show (4:3)</PresentationFormat>
  <Paragraphs>231</Paragraphs>
  <Slides>56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Edge</vt:lpstr>
      <vt:lpstr>Equation</vt:lpstr>
      <vt:lpstr>Lecture 12a  Randomized Algorithms   </vt:lpstr>
      <vt:lpstr>Recall: Dealing with Hard Problems</vt:lpstr>
      <vt:lpstr>Classification of Algorithms (especially when dealing with hard problems)</vt:lpstr>
      <vt:lpstr>Recall: Dealing with Hard Problems</vt:lpstr>
      <vt:lpstr>Recall: Randomized Algorithms</vt:lpstr>
      <vt:lpstr>Recall: Randomized Algorithms</vt:lpstr>
      <vt:lpstr>Classification of Algorithms (especially when dealing with hard problems)</vt:lpstr>
      <vt:lpstr>Incorrectness can be ignored</vt:lpstr>
      <vt:lpstr>Effect of randomness</vt:lpstr>
      <vt:lpstr>Characterization of randomized algorithms</vt:lpstr>
      <vt:lpstr>PowerPoint Presentation</vt:lpstr>
      <vt:lpstr>Average case running time for deterministic algorithms</vt:lpstr>
      <vt:lpstr>Expected running time for randomized algorithms</vt:lpstr>
      <vt:lpstr>Simple Example  </vt:lpstr>
      <vt:lpstr>Las Vegas algorithm</vt:lpstr>
      <vt:lpstr>Analysis of expected time</vt:lpstr>
      <vt:lpstr>Analysis of expected time</vt:lpstr>
      <vt:lpstr>Recall: Las Vegas algorithm</vt:lpstr>
      <vt:lpstr>Monte Carlo algorithm</vt:lpstr>
      <vt:lpstr>Recall: QuickSort Algorithm</vt:lpstr>
      <vt:lpstr>Same algorithm – another presentation</vt:lpstr>
      <vt:lpstr>Analysis of simple QuickSort</vt:lpstr>
      <vt:lpstr>Introduce randomness</vt:lpstr>
      <vt:lpstr>Preprocessing </vt:lpstr>
      <vt:lpstr>Recall: Same algorithm – another presentation</vt:lpstr>
      <vt:lpstr>Randomized QuickSort</vt:lpstr>
      <vt:lpstr>Recall: Analysis of Quicksort</vt:lpstr>
      <vt:lpstr>Analysis of randomized Quicksort </vt:lpstr>
      <vt:lpstr>QuickSelect</vt:lpstr>
      <vt:lpstr>QuickSelect</vt:lpstr>
      <vt:lpstr>Randomized QuickSelect</vt:lpstr>
      <vt:lpstr>Randomized QuickSelect</vt:lpstr>
      <vt:lpstr>QuickSelect</vt:lpstr>
      <vt:lpstr>Communication channel </vt:lpstr>
      <vt:lpstr>Communication channel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 complexity</vt:lpstr>
      <vt:lpstr>Communication complexity</vt:lpstr>
      <vt:lpstr>Error probability</vt:lpstr>
      <vt:lpstr>Number of primes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Reducing error</vt:lpstr>
      <vt:lpstr>PowerPoint Presentation</vt:lpstr>
      <vt:lpstr>PowerPoint Presentation</vt:lpstr>
      <vt:lpstr>PowerPoint Presentation</vt:lpstr>
      <vt:lpstr>PowerPoint Presentation</vt:lpstr>
    </vt:vector>
  </TitlesOfParts>
  <Company>Unknown Organization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Parul Chaturvedi</dc:creator>
  <cp:lastModifiedBy>Kostadin</cp:lastModifiedBy>
  <cp:revision>344</cp:revision>
  <cp:lastPrinted>2012-08-09T09:23:01Z</cp:lastPrinted>
  <dcterms:created xsi:type="dcterms:W3CDTF">2004-05-04T15:13:55Z</dcterms:created>
  <dcterms:modified xsi:type="dcterms:W3CDTF">2013-05-07T05:09:43Z</dcterms:modified>
</cp:coreProperties>
</file>